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6"/>
    <p:sldId id="257" r:id="rId10"/>
    <p:sldId id="258" r:id="rId12"/>
    <p:sldId id="259" r:id="rId14"/>
    <p:sldId id="260" r:id="rId16"/>
    <p:sldId id="261" r:id="rId18"/>
    <p:sldId id="262" r:id="rId20"/>
    <p:sldId id="263" r:id="rId22"/>
    <p:sldId id="264" r:id="rId24"/>
    <p:sldId id="265" r:id="rId26"/>
    <p:sldId id="266" r:id="rId28"/>
    <p:sldId id="267" r:id="rId30"/>
    <p:sldId id="268" r:id="rId32"/>
    <p:sldId id="269" r:id="rId34"/>
    <p:sldId id="270" r:id="rId36"/>
    <p:sldId id="271" r:id="rId38"/>
    <p:sldId id="272" r:id="rId40"/>
    <p:sldId id="273" r:id="rId42"/>
    <p:sldId id="274" r:id="rId44"/>
    <p:sldId id="275" r:id="rId46"/>
    <p:sldId id="276" r:id="rId48"/>
    <p:sldId id="277" r:id="rId50"/>
    <p:sldId id="278" r:id="rId52"/>
    <p:sldId id="279" r:id="rId54"/>
    <p:sldId id="280" r:id="rId56"/>
    <p:sldId id="281" r:id="rId58"/>
    <p:sldId id="282" r:id="rId60"/>
  </p:sldIdLst>
  <p:sldSz cx="24384000" cy="1371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2.xml" Type="http://schemas.openxmlformats.org/officeDocument/2006/relationships/slide"/><Relationship Id="rId11" Target="notesSlides/notesSlide2.xml" Type="http://schemas.openxmlformats.org/officeDocument/2006/relationships/notesSlide"/><Relationship Id="rId12" Target="slides/slide3.xml" Type="http://schemas.openxmlformats.org/officeDocument/2006/relationships/slide"/><Relationship Id="rId13" Target="notesSlides/notesSlide3.xml" Type="http://schemas.openxmlformats.org/officeDocument/2006/relationships/notesSlide"/><Relationship Id="rId14" Target="slides/slide4.xml" Type="http://schemas.openxmlformats.org/officeDocument/2006/relationships/slide"/><Relationship Id="rId15" Target="notesSlides/notesSlide4.xml" Type="http://schemas.openxmlformats.org/officeDocument/2006/relationships/notesSlide"/><Relationship Id="rId16" Target="slides/slide5.xml" Type="http://schemas.openxmlformats.org/officeDocument/2006/relationships/slide"/><Relationship Id="rId17" Target="notesSlides/notesSlide5.xml" Type="http://schemas.openxmlformats.org/officeDocument/2006/relationships/notesSlide"/><Relationship Id="rId18" Target="slides/slide6.xml" Type="http://schemas.openxmlformats.org/officeDocument/2006/relationships/slide"/><Relationship Id="rId19" Target="notesSlides/notesSlide6.xml" Type="http://schemas.openxmlformats.org/officeDocument/2006/relationships/notesSlide"/><Relationship Id="rId2" Target="presProps.xml" Type="http://schemas.openxmlformats.org/officeDocument/2006/relationships/presProps"/><Relationship Id="rId20" Target="slides/slide7.xml" Type="http://schemas.openxmlformats.org/officeDocument/2006/relationships/slide"/><Relationship Id="rId21" Target="notesSlides/notesSlide7.xml" Type="http://schemas.openxmlformats.org/officeDocument/2006/relationships/notesSlide"/><Relationship Id="rId22" Target="slides/slide8.xml" Type="http://schemas.openxmlformats.org/officeDocument/2006/relationships/slide"/><Relationship Id="rId23" Target="notesSlides/notesSlide8.xml" Type="http://schemas.openxmlformats.org/officeDocument/2006/relationships/notesSlide"/><Relationship Id="rId24" Target="slides/slide9.xml" Type="http://schemas.openxmlformats.org/officeDocument/2006/relationships/slide"/><Relationship Id="rId25" Target="notesSlides/notesSlide9.xml" Type="http://schemas.openxmlformats.org/officeDocument/2006/relationships/notesSlide"/><Relationship Id="rId26" Target="slides/slide10.xml" Type="http://schemas.openxmlformats.org/officeDocument/2006/relationships/slide"/><Relationship Id="rId27" Target="notesSlides/notesSlide10.xml" Type="http://schemas.openxmlformats.org/officeDocument/2006/relationships/notesSlide"/><Relationship Id="rId28" Target="slides/slide11.xml" Type="http://schemas.openxmlformats.org/officeDocument/2006/relationships/slide"/><Relationship Id="rId29" Target="notesSlides/notesSlide11.xml" Type="http://schemas.openxmlformats.org/officeDocument/2006/relationships/notesSlide"/><Relationship Id="rId3" Target="viewProps.xml" Type="http://schemas.openxmlformats.org/officeDocument/2006/relationships/viewProps"/><Relationship Id="rId30" Target="slides/slide12.xml" Type="http://schemas.openxmlformats.org/officeDocument/2006/relationships/slide"/><Relationship Id="rId31" Target="notesSlides/notesSlide12.xml" Type="http://schemas.openxmlformats.org/officeDocument/2006/relationships/notesSlide"/><Relationship Id="rId32" Target="slides/slide13.xml" Type="http://schemas.openxmlformats.org/officeDocument/2006/relationships/slide"/><Relationship Id="rId33" Target="notesSlides/notesSlide13.xml" Type="http://schemas.openxmlformats.org/officeDocument/2006/relationships/notesSlide"/><Relationship Id="rId34" Target="slides/slide14.xml" Type="http://schemas.openxmlformats.org/officeDocument/2006/relationships/slide"/><Relationship Id="rId35" Target="notesSlides/notesSlide14.xml" Type="http://schemas.openxmlformats.org/officeDocument/2006/relationships/notesSlide"/><Relationship Id="rId36" Target="slides/slide15.xml" Type="http://schemas.openxmlformats.org/officeDocument/2006/relationships/slide"/><Relationship Id="rId37" Target="notesSlides/notesSlide15.xml" Type="http://schemas.openxmlformats.org/officeDocument/2006/relationships/notesSlide"/><Relationship Id="rId38" Target="slides/slide16.xml" Type="http://schemas.openxmlformats.org/officeDocument/2006/relationships/slide"/><Relationship Id="rId39" Target="notesSlides/notesSlide16.xml" Type="http://schemas.openxmlformats.org/officeDocument/2006/relationships/notesSlide"/><Relationship Id="rId4" Target="theme/theme1.xml" Type="http://schemas.openxmlformats.org/officeDocument/2006/relationships/theme"/><Relationship Id="rId40" Target="slides/slide17.xml" Type="http://schemas.openxmlformats.org/officeDocument/2006/relationships/slide"/><Relationship Id="rId41" Target="notesSlides/notesSlide17.xml" Type="http://schemas.openxmlformats.org/officeDocument/2006/relationships/notesSlide"/><Relationship Id="rId42" Target="slides/slide18.xml" Type="http://schemas.openxmlformats.org/officeDocument/2006/relationships/slide"/><Relationship Id="rId43" Target="notesSlides/notesSlide18.xml" Type="http://schemas.openxmlformats.org/officeDocument/2006/relationships/notesSlide"/><Relationship Id="rId44" Target="slides/slide19.xml" Type="http://schemas.openxmlformats.org/officeDocument/2006/relationships/slide"/><Relationship Id="rId45" Target="notesSlides/notesSlide19.xml" Type="http://schemas.openxmlformats.org/officeDocument/2006/relationships/notesSlide"/><Relationship Id="rId46" Target="slides/slide20.xml" Type="http://schemas.openxmlformats.org/officeDocument/2006/relationships/slide"/><Relationship Id="rId47" Target="notesSlides/notesSlide20.xml" Type="http://schemas.openxmlformats.org/officeDocument/2006/relationships/notesSlide"/><Relationship Id="rId48" Target="slides/slide21.xml" Type="http://schemas.openxmlformats.org/officeDocument/2006/relationships/slide"/><Relationship Id="rId49" Target="notesSlides/notesSlide21.xml" Type="http://schemas.openxmlformats.org/officeDocument/2006/relationships/notesSlide"/><Relationship Id="rId5" Target="tableStyles.xml" Type="http://schemas.openxmlformats.org/officeDocument/2006/relationships/tableStyles"/><Relationship Id="rId50" Target="slides/slide22.xml" Type="http://schemas.openxmlformats.org/officeDocument/2006/relationships/slide"/><Relationship Id="rId51" Target="notesSlides/notesSlide22.xml" Type="http://schemas.openxmlformats.org/officeDocument/2006/relationships/notesSlide"/><Relationship Id="rId52" Target="slides/slide23.xml" Type="http://schemas.openxmlformats.org/officeDocument/2006/relationships/slide"/><Relationship Id="rId53" Target="notesSlides/notesSlide23.xml" Type="http://schemas.openxmlformats.org/officeDocument/2006/relationships/notesSlide"/><Relationship Id="rId54" Target="slides/slide24.xml" Type="http://schemas.openxmlformats.org/officeDocument/2006/relationships/slide"/><Relationship Id="rId55" Target="notesSlides/notesSlide24.xml" Type="http://schemas.openxmlformats.org/officeDocument/2006/relationships/notesSlide"/><Relationship Id="rId56" Target="slides/slide25.xml" Type="http://schemas.openxmlformats.org/officeDocument/2006/relationships/slide"/><Relationship Id="rId57" Target="notesSlides/notesSlide25.xml" Type="http://schemas.openxmlformats.org/officeDocument/2006/relationships/notesSlide"/><Relationship Id="rId58" Target="slides/slide26.xml" Type="http://schemas.openxmlformats.org/officeDocument/2006/relationships/slide"/><Relationship Id="rId59" Target="notesSlides/notesSlide26.xml" Type="http://schemas.openxmlformats.org/officeDocument/2006/relationships/notesSlide"/><Relationship Id="rId6" Target="slides/slide1.xml" Type="http://schemas.openxmlformats.org/officeDocument/2006/relationships/slide"/><Relationship Id="rId60" Target="slides/slide27.xml" Type="http://schemas.openxmlformats.org/officeDocument/2006/relationships/slide"/><Relationship Id="rId7" Target="notesMasters/notesMaster1.xml" Type="http://schemas.openxmlformats.org/officeDocument/2006/relationships/notesMaster"/><Relationship Id="rId8" Target="theme/theme2.xml" Type="http://schemas.openxmlformats.org/officeDocument/2006/relationships/theme"/><Relationship Id="rId9" Target="notesSlides/notesSlide1.xml" Type="http://schemas.openxmlformats.org/officeDocument/2006/relationships/note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Assalamualaikum dan salam sejahtera. Dalam video ini saya membentangkan topik “Pencampuran Kod dalam Kalangan Pelajar.”</a:t>
            </a:r>
          </a:p>
          <a:p>
            <a:pPr algn="l">
              <a:defRPr/>
            </a:pPr>
            <a:r>
              <a:rPr lang="en-US"/>
              <a:t>Secara mudah, pencampuran kod ialah bila pelajar campur dua bahasa—biasanya Bahasa Melayu dan Bahasa Inggeris—dalam satu ayat atau perbualan.</a:t>
            </a:r>
          </a:p>
          <a:p>
            <a:pPr algn="l">
              <a:defRPr/>
            </a:pPr>
            <a:r>
              <a:rPr lang="en-US"/>
              <a:t>Fokus saya: kenapa ia berlaku, apa kesannya dalam akademik, dan strategi PdP untuk mengukuhkan Bahasa Melayu Standard (BMS).</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3 fungsi sosial utama</a:t>
            </a:r>
          </a:p>
          <a:p>
            <a:pPr algn="l">
              <a:defRPr/>
            </a:pPr>
            <a:r>
              <a:rPr lang="en-US"/>
              <a:t/>
            </a:r>
          </a:p>
          <a:p>
            <a:pPr algn="l">
              <a:defRPr/>
            </a:pPr>
            <a:r>
              <a:rPr lang="en-US"/>
              <a:t>Tiga fungsi utama pencampuran kod: penegasan, humor, dan penjelasan konsep.</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Penegasan</a:t>
            </a:r>
          </a:p>
          <a:p>
            <a:pPr algn="l">
              <a:defRPr/>
            </a:pPr>
            <a:r>
              <a:rPr lang="en-US"/>
              <a:t/>
            </a:r>
          </a:p>
          <a:p>
            <a:pPr algn="l">
              <a:defRPr/>
            </a:pPr>
            <a:r>
              <a:rPr lang="en-US"/>
              <a:t>Campuran kod kadang buat ayat nampak lebih “tegas” atau meyakinkan. Dalam PdP, guru boleh latih pelajar kekalkan penegasan itu tetapi guna bentuk BMS.</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Humor</a:t>
            </a:r>
          </a:p>
          <a:p>
            <a:pPr algn="l">
              <a:defRPr/>
            </a:pPr>
            <a:r>
              <a:rPr lang="en-US"/>
              <a:t/>
            </a:r>
          </a:p>
          <a:p>
            <a:pPr algn="l">
              <a:defRPr/>
            </a:pPr>
            <a:r>
              <a:rPr lang="en-US"/>
              <a:t>Campuran bahasa juga boleh mencipta humor dan rapatkan hubungan sosial. Cuma pelajar perlu faham batas: sesuai dalam aktiviti santai, tetapi dalam penulisan formal, standard perlu dijaga.</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Penjelasan konsep</a:t>
            </a:r>
          </a:p>
          <a:p>
            <a:pPr algn="l">
              <a:defRPr/>
            </a:pPr>
            <a:r>
              <a:rPr lang="en-US"/>
              <a:t/>
            </a:r>
          </a:p>
          <a:p>
            <a:pPr algn="l">
              <a:defRPr/>
            </a:pPr>
            <a:r>
              <a:rPr lang="en-US"/>
              <a:t>Bila konsep susah, pelajar guna bahasa yang lebih selesa sebagai “jambatan faham”. Itu boleh diterima sebagai langkah awal, tetapi kemudian pelajar perlu dilatih sebut semula dalam BMS supaya kosa kata akademik berkembang.</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Dapatan Kajian Tempatan (Ringkas &amp; Padat)</a:t>
            </a:r>
          </a:p>
          <a:p>
            <a:pPr algn="l">
              <a:defRPr/>
            </a:pPr>
            <a:r>
              <a:rPr lang="en-US"/>
              <a:t/>
            </a:r>
          </a:p>
          <a:p>
            <a:pPr algn="l">
              <a:defRPr/>
            </a:pPr>
            <a:r>
              <a:rPr lang="en-US"/>
              <a:t>Sekarang kita lihat dapatan kajian tempatan. Secara umum, pencampuran kod dalam kalangan generasi muda dipengaruhi oleh media sosial, sikap bahasa, dan penguasaan kosa kata.</a:t>
            </a:r>
          </a:p>
          <a:p>
            <a:pPr algn="l">
              <a:defRPr/>
            </a:pPr>
            <a:r>
              <a:rPr lang="en-US"/>
              <a:t/>
            </a:r>
          </a:p>
          <a:p>
            <a:pPr algn="l">
              <a:defRPr/>
            </a:pPr>
            <a:r>
              <a:rPr lang="en-US"/>
              <a:t>Beberapa indikator penting menunjukkan fenomena ini jelas dan meluas:</a:t>
            </a:r>
          </a:p>
          <a:p>
            <a:pPr algn="l">
              <a:defRPr/>
            </a:pPr>
            <a:r>
              <a:rPr lang="en-US"/>
              <a:t/>
            </a:r>
          </a:p>
          <a:p>
            <a:pPr algn="l">
              <a:defRPr/>
            </a:pPr>
            <a:r>
              <a:rPr lang="en-US"/>
              <a:t>75% generasi muda menggunakan pencampuran kod dalam komunikasi harian, jadi ini bukan kes terpencil.</a:t>
            </a:r>
          </a:p>
          <a:p>
            <a:pPr algn="l">
              <a:defRPr/>
            </a:pPr>
            <a:r>
              <a:rPr lang="en-US"/>
              <a:t/>
            </a:r>
          </a:p>
          <a:p>
            <a:pPr algn="l">
              <a:defRPr/>
            </a:pPr>
            <a:r>
              <a:rPr lang="en-US"/>
              <a:t>60% pula menunjukkan media sosial mempengaruhi bahasa rojak, maksudnya platform digital membentuk norma bahasa.</a:t>
            </a:r>
          </a:p>
          <a:p>
            <a:pPr algn="l">
              <a:defRPr/>
            </a:pPr>
            <a:r>
              <a:rPr lang="en-US"/>
              <a:t/>
            </a:r>
          </a:p>
          <a:p>
            <a:pPr algn="l">
              <a:defRPr/>
            </a:pPr>
            <a:r>
              <a:rPr lang="en-US"/>
              <a:t>40% menunjukkan sikap sambil lewa terhadap Bahasa Melayu, menyebabkan pelajar kurang dorongan untuk menjaga laras formal.</a:t>
            </a:r>
          </a:p>
          <a:p>
            <a:pPr algn="l">
              <a:defRPr/>
            </a:pPr>
            <a:r>
              <a:rPr lang="en-US"/>
              <a:t/>
            </a:r>
          </a:p>
          <a:p>
            <a:pPr algn="l">
              <a:defRPr/>
            </a:pPr>
            <a:r>
              <a:rPr lang="en-US"/>
              <a:t>Dan 30% menunjukkan kelompangan kosa kata BM—pelajar ada idea, tetapi kurang pilihan perkataan BM untuk huraian yang matang.</a:t>
            </a:r>
          </a:p>
          <a:p>
            <a:pPr algn="l">
              <a:defRPr/>
            </a:pPr>
            <a:r>
              <a:rPr lang="en-US"/>
              <a:t/>
            </a:r>
          </a:p>
          <a:p>
            <a:pPr algn="l">
              <a:defRPr/>
            </a:pPr>
            <a:r>
              <a:rPr lang="en-US"/>
              <a:t>Kesimpulannya, dapatan ini menguatkan bahawa pencampuran kod bukan sekadar “gaya”, tetapi berkait dengan ekologi bahasa pelajar. Jadi dalam PdP, kita perlu latihan yang konsisten untuk menukar laras kepada BMS dan pada masa sama memperkaya kosa kata akademik.</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ANALISIS PdP &amp; IMPAK</a:t>
            </a:r>
          </a:p>
          <a:p>
            <a:pPr algn="l">
              <a:defRPr/>
            </a:pPr>
            <a:r>
              <a:rPr lang="en-US"/>
              <a:t>SLIDE 23 — Kesan dalam tugasan &amp; bilik darjah</a:t>
            </a:r>
          </a:p>
          <a:p>
            <a:pPr algn="l">
              <a:defRPr/>
            </a:pPr>
            <a:r>
              <a:rPr lang="en-US"/>
              <a:t/>
            </a:r>
          </a:p>
          <a:p>
            <a:pPr algn="l">
              <a:defRPr/>
            </a:pPr>
            <a:r>
              <a:rPr lang="en-US"/>
              <a:t>Dalam tugasan, pencampuran kod boleh menyebabkan pelajar keliru laras, bergantung pada kata pinjaman, dan kurang tepat dalam ayat akademik.</a:t>
            </a:r>
          </a:p>
          <a:p>
            <a:pPr algn="l">
              <a:defRPr/>
            </a:pPr>
            <a:r>
              <a:rPr lang="en-US"/>
              <a:t>Kesimpulannya: ia mungkin memudahkan komunikasi, tetapi tanpa bimbingan, kualiti penulisan dan pembentangan akademik boleh terjejas.</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Analisis komunikasi digital (ringkas)</a:t>
            </a:r>
          </a:p>
          <a:p>
            <a:pPr algn="l">
              <a:defRPr/>
            </a:pPr>
            <a:r>
              <a:rPr lang="en-US"/>
              <a:t/>
            </a:r>
          </a:p>
          <a:p>
            <a:pPr algn="l">
              <a:defRPr/>
            </a:pPr>
            <a:r>
              <a:rPr lang="en-US"/>
              <a:t>Digital mengajar pelajar “ekonomi bahasa”—ringkas, cepat, banyak singkatan. Kesan/Masalah muncul bila gaya ini dibawa terus ke penulisan formal.</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Dalam domain digital, pelajar sering menggunakan istilah ringkas dan singkatan untuk mencapai komunikasi yang lebih cepat dan efisien.</a:t>
            </a:r>
            <a:endParaRPr lang="en-US"/>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Istilah seperti 'GC' dan 'pls' menjadi biasa digunakan, yang memudahkan interaksi tetapi berpotensi menjejaskan penggunaan Bahasa Melayu yang betul.</a:t>
            </a:r>
            <a:endParaRPr lang="en-US"/>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Kesan terhadap penulisan formal</a:t>
            </a:r>
          </a:p>
          <a:p>
            <a:pPr algn="l">
              <a:defRPr/>
            </a:pPr>
            <a:r>
              <a:rPr lang="en-US"/>
              <a:t/>
            </a:r>
          </a:p>
          <a:p>
            <a:pPr algn="l">
              <a:defRPr/>
            </a:pPr>
            <a:r>
              <a:rPr lang="en-US"/>
              <a:t>Kesan praktikalnya termasuk ayat tidak lengkap, campur penanda wacana, dan kata pinjaman tanpa penyesuaian. Jadi PdP perlu latih pelajar bezakan gaya chat dan gaya akademik.</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Isu ini semakin ketara sebab pelajar bergerak antara sekolah, rakan sebaya, dan ruang digital. Dalam chat, bahasa cepat dan ringkas jadi kebiasaan, jadi BM dan BI mudah bercampur.</a:t>
            </a:r>
          </a:p>
          <a:p>
            <a:pPr algn="l">
              <a:defRPr/>
            </a:pPr>
            <a:r>
              <a:rPr lang="en-US"/>
              <a:t>Pencampuran kod tak semestinya salah dalam komunikasi santai. Cuma cabaran pendidikan muncul bila gaya ini terbawa masuk ke tugasan dan penulisan formal, contohnya “submit dekat GC” atau “quite tricky.” Ini boleh jejaskan laras akademik, ketepatan bahasa, dan kosa kata BMS.</a:t>
            </a:r>
          </a:p>
          <a:p>
            <a:pPr algn="l">
              <a:defRPr/>
            </a:pPr>
            <a:r>
              <a:rPr lang="en-US"/>
              <a:t>Jadi selepas ini, saya jelaskan definisi dan bentuk, huraikan teori, kemudian bincang kesan serta strategi PdP.</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CABARAN &amp; STRATEGI (bahagian paling praktikal)</a:t>
            </a:r>
          </a:p>
          <a:p>
            <a:pPr algn="l">
              <a:defRPr/>
            </a:pPr>
            <a:r>
              <a:rPr lang="en-US"/>
              <a:t>SLIDE 26 — Cabaran utama (3 fokus)</a:t>
            </a:r>
          </a:p>
          <a:p>
            <a:pPr algn="l">
              <a:defRPr/>
            </a:pPr>
            <a:r>
              <a:rPr lang="en-US"/>
              <a:t/>
            </a:r>
          </a:p>
          <a:p>
            <a:pPr algn="l">
              <a:defRPr/>
            </a:pPr>
            <a:r>
              <a:rPr lang="en-US"/>
              <a:t>Tiga fokus pendidikan:</a:t>
            </a:r>
          </a:p>
          <a:p>
            <a:pPr algn="l">
              <a:defRPr/>
            </a:pPr>
            <a:r>
              <a:rPr lang="en-US"/>
              <a:t/>
            </a:r>
          </a:p>
          <a:p>
            <a:pPr algn="l">
              <a:defRPr/>
            </a:pPr>
            <a:r>
              <a:rPr lang="en-US"/>
              <a:t>membatasi pencampuran kod dalam konteks akademik,</a:t>
            </a:r>
          </a:p>
          <a:p>
            <a:pPr algn="l">
              <a:defRPr/>
            </a:pPr>
            <a:r>
              <a:rPr lang="en-US"/>
              <a:t/>
            </a:r>
          </a:p>
          <a:p>
            <a:pPr algn="l">
              <a:defRPr/>
            </a:pPr>
            <a:r>
              <a:rPr lang="en-US"/>
              <a:t>membina kecekapan sosiolinguistik,</a:t>
            </a:r>
          </a:p>
          <a:p>
            <a:pPr algn="l">
              <a:defRPr/>
            </a:pPr>
            <a:r>
              <a:rPr lang="en-US"/>
              <a:t/>
            </a:r>
          </a:p>
          <a:p>
            <a:pPr algn="l">
              <a:defRPr/>
            </a:pPr>
            <a:r>
              <a:rPr lang="en-US"/>
              <a:t>mengatasi kelompangan kosa kata.</a:t>
            </a:r>
          </a:p>
          <a:p>
            <a:pPr algn="l">
              <a:defRPr/>
            </a:pPr>
            <a:r>
              <a:rPr lang="en-US"/>
              <a:t>Ini pendekatan seimbang—bukan sekadar larang, tetapi bina kompetensi.</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Membatasi dalam akademik</a:t>
            </a:r>
          </a:p>
          <a:p>
            <a:pPr algn="l">
              <a:defRPr/>
            </a:pPr>
            <a:r>
              <a:rPr lang="en-US"/>
              <a:t/>
            </a:r>
          </a:p>
          <a:p>
            <a:pPr algn="l">
              <a:defRPr/>
            </a:pPr>
            <a:r>
              <a:rPr lang="en-US"/>
              <a:t>“Membatasi” bukan bermaksud haramkan semua. Pelajar boleh fleksibel dalam sosial, tetapi untuk tugasan, penulisan dan pembentangan, kita tetapkan standard: kembali kepada BMS.</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Kecekapan sosiolinguistik</a:t>
            </a:r>
          </a:p>
          <a:p>
            <a:pPr algn="l">
              <a:defRPr/>
            </a:pPr>
            <a:r>
              <a:rPr lang="en-US"/>
              <a:t/>
            </a:r>
          </a:p>
          <a:p>
            <a:pPr algn="l">
              <a:defRPr/>
            </a:pPr>
            <a:r>
              <a:rPr lang="en-US"/>
              <a:t>Latih pelajar sedar domain: rumah, rakan, sekolah, digital. Guru boleh biasakan soalan: “Situasi ini perlukan bahasa apa, dan kenapa?” Ini membina kesedaran laras.</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Pengayaan pelbagai  kosa kata</a:t>
            </a:r>
          </a:p>
          <a:p>
            <a:pPr algn="l">
              <a:defRPr/>
            </a:pPr>
            <a:r>
              <a:rPr lang="en-US"/>
              <a:t/>
            </a:r>
          </a:p>
          <a:p>
            <a:pPr algn="l">
              <a:defRPr/>
            </a:pPr>
            <a:r>
              <a:rPr lang="en-US"/>
              <a:t>Fokus pengayaan kosa kata akademik BM—istilah, frasa huraian, penanda wacana, ayat analitis. Bila kosa kata kukuh, pelajar kurang bergantung pada BI.</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SLIDE 30 — 3 aktiviti PdP (terus boleh guna)</a:t>
            </a:r>
          </a:p>
          <a:p>
            <a:pPr algn="l">
              <a:defRPr/>
            </a:pPr>
            <a:r>
              <a:rPr lang="en-US"/>
              <a:t/>
            </a:r>
          </a:p>
          <a:p>
            <a:pPr algn="l">
              <a:defRPr/>
            </a:pPr>
            <a:r>
              <a:rPr lang="en-US"/>
              <a:t>Pemetaan domain bahasa: pelajar kenal bila dan di mana mereka campur kod.</a:t>
            </a:r>
          </a:p>
          <a:p>
            <a:pPr algn="l">
              <a:defRPr/>
            </a:pPr>
            <a:r>
              <a:rPr lang="en-US"/>
              <a:t/>
            </a:r>
          </a:p>
          <a:p>
            <a:pPr algn="l">
              <a:defRPr/>
            </a:pPr>
            <a:r>
              <a:rPr lang="en-US"/>
              <a:t>Analisis fungsi rojak: pelajar tentukan campuran itu untuk apa—penegasan, humor, atau jelaskan konsep.</a:t>
            </a:r>
          </a:p>
          <a:p>
            <a:pPr algn="l">
              <a:defRPr/>
            </a:pPr>
            <a:r>
              <a:rPr lang="en-US"/>
              <a:t/>
            </a:r>
          </a:p>
          <a:p>
            <a:pPr algn="l">
              <a:defRPr/>
            </a:pPr>
            <a:r>
              <a:rPr lang="en-US"/>
              <a:t>Latihan akomodasi audiens: mesej sama ditulis/diucap untuk audiens berbeza—kawan, guru, rasmi—supaya kemahiran menukar laras kukuh.</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SLIDE 31 (GABUNGAN) — Kesimpulan &amp; Penutup</a:t>
            </a:r>
          </a:p>
          <a:p>
            <a:pPr algn="l">
              <a:defRPr/>
            </a:pPr>
            <a:r>
              <a:rPr lang="en-US"/>
              <a:t/>
            </a:r>
          </a:p>
          <a:p>
            <a:pPr algn="l">
              <a:defRPr/>
            </a:pPr>
            <a:r>
              <a:rPr lang="en-US"/>
              <a:t>Kesimpulannya, pencampuran kod dalam kalangan pelajar ialah fenomena yang kompleks dan dalam realiti dwibahasa, sukar dielakkan sepenuhnya.</a:t>
            </a:r>
          </a:p>
          <a:p>
            <a:pPr algn="l">
              <a:defRPr/>
            </a:pPr>
            <a:r>
              <a:rPr lang="en-US"/>
              <a:t>Sebab itu, pendekatan terbaik ialah pedagogi yang strategik: pastikan pelajar mantap dalam Bahasa Melayu Standard (BMS) untuk tugasan, penulisan dan pembentangan, tanpa memalukan atau menafikan identiti linguistik mereka dalam ruang sosial.</a:t>
            </a:r>
          </a:p>
          <a:p>
            <a:pPr algn="l">
              <a:defRPr/>
            </a:pPr>
            <a:r>
              <a:rPr lang="en-US"/>
              <a:t/>
            </a:r>
          </a:p>
          <a:p>
            <a:pPr algn="l">
              <a:defRPr/>
            </a:pPr>
            <a:r>
              <a:rPr lang="en-US"/>
              <a:t>Ringkasnya: fleksibel dalam sosial, mantap dalam akademik.</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Sikian saja pembentangan saya, Sekali lagi, tajuk pembentangan ialah Pencampuran Kod dalam Kalangan Pelajar. Terima kasih kerana menonton dan mengikuti pembentangan ini hingga selesai. Assalamualaikum dan salam sejahtera.</a:t>
            </a:r>
            <a:endParaRPr lang="en-US"/>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Definisi &amp; Skop</a:t>
            </a:r>
          </a:p>
          <a:p>
            <a:pPr algn="l">
              <a:defRPr/>
            </a:pPr>
            <a:r>
              <a:rPr lang="en-US"/>
              <a:t/>
            </a:r>
          </a:p>
          <a:p>
            <a:pPr algn="l">
              <a:defRPr/>
            </a:pPr>
            <a:r>
              <a:rPr lang="en-US"/>
              <a:t>Secara ringkas, pencampuran kod boleh berlaku pada:</a:t>
            </a:r>
          </a:p>
          <a:p>
            <a:pPr algn="l">
              <a:defRPr/>
            </a:pPr>
            <a:r>
              <a:rPr lang="en-US"/>
              <a:t/>
            </a:r>
          </a:p>
          <a:p>
            <a:pPr algn="l">
              <a:defRPr/>
            </a:pPr>
            <a:r>
              <a:rPr lang="en-US"/>
              <a:t>aras kata/frasa: contohnya “submit”, “meeting”, “due”, “confirm”,</a:t>
            </a:r>
          </a:p>
          <a:p>
            <a:pPr algn="l">
              <a:defRPr/>
            </a:pPr>
            <a:r>
              <a:rPr lang="en-US"/>
              <a:t/>
            </a:r>
          </a:p>
          <a:p>
            <a:pPr algn="l">
              <a:defRPr/>
            </a:pPr>
            <a:r>
              <a:rPr lang="en-US"/>
              <a:t>aras klausa/ayat: contohnya “Saya dah siap. But I’m not sure…”</a:t>
            </a:r>
          </a:p>
          <a:p>
            <a:pPr algn="l">
              <a:defRPr/>
            </a:pPr>
            <a:r>
              <a:rPr lang="en-US"/>
              <a:t>Dan fenomena ini paling ketara dalam komunikasi digital.</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Bentuk 1: Dua bahasa dalam satu perbualan</a:t>
            </a:r>
          </a:p>
          <a:p>
            <a:pPr algn="l">
              <a:defRPr/>
            </a:pPr>
            <a:r>
              <a:rPr lang="en-US"/>
              <a:t/>
            </a:r>
          </a:p>
          <a:p>
            <a:pPr algn="l">
              <a:defRPr/>
            </a:pPr>
            <a:r>
              <a:rPr lang="en-US"/>
              <a:t>Pelajar dwibahasa biasanya pilih bahasa ikut keselesaan, topik, atau lawan bicara.</a:t>
            </a:r>
          </a:p>
          <a:p>
            <a:pPr algn="l">
              <a:defRPr/>
            </a:pPr>
            <a:r>
              <a:rPr lang="en-US"/>
              <a:t>Dalam sosial, ini mungkin memudahkan komunikasi. Tapi dalam akademik, pelajar perlu tahu bila perlu “tukar mod” kepada BMS.</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Bentuk 2: Campur kata/frasa</a:t>
            </a:r>
          </a:p>
          <a:p>
            <a:pPr algn="l">
              <a:defRPr/>
            </a:pPr>
            <a:r>
              <a:rPr lang="en-US"/>
              <a:t/>
            </a:r>
          </a:p>
          <a:p>
            <a:pPr algn="l">
              <a:defRPr/>
            </a:pPr>
            <a:r>
              <a:rPr lang="en-US"/>
              <a:t>Contoh: “Saya sudah submit dekat GC.”</a:t>
            </a:r>
          </a:p>
          <a:p>
            <a:pPr algn="l">
              <a:defRPr/>
            </a:pPr>
            <a:r>
              <a:rPr lang="en-US"/>
              <a:t>Struktur ayat BM, tetapi diselit BI dan singkatan digital. Dalam PdP, ini sesuai dijadikan latihan: tukar kepada BMS seperti “Saya telah menghantar tugasan di Google Classroom.”</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Bentuk 3: Campur klausa/ayat</a:t>
            </a:r>
          </a:p>
          <a:p>
            <a:pPr algn="l">
              <a:defRPr/>
            </a:pPr>
            <a:r>
              <a:rPr lang="en-US"/>
              <a:t/>
            </a:r>
          </a:p>
          <a:p>
            <a:pPr algn="l">
              <a:defRPr/>
            </a:pPr>
            <a:r>
              <a:rPr lang="en-US"/>
              <a:t>Contoh: “Saya dah siap. But I’m not sure bahagian huraian tu betul.”</a:t>
            </a:r>
          </a:p>
          <a:p>
            <a:pPr algn="l">
              <a:defRPr/>
            </a:pPr>
            <a:r>
              <a:rPr lang="en-US"/>
              <a:t>Dalam komunikasi santai biasa, tapi untuk akademik, pelajar boleh diajar versi BMS: “Namun saya kurang pasti bahagian huraian itu tepat.”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Digital sebagai pemangkin</a:t>
            </a:r>
          </a:p>
          <a:p>
            <a:pPr algn="l">
              <a:defRPr/>
            </a:pPr>
            <a:r>
              <a:rPr lang="en-US"/>
              <a:t/>
            </a:r>
          </a:p>
          <a:p>
            <a:pPr algn="l">
              <a:defRPr/>
            </a:pPr>
            <a:r>
              <a:rPr lang="en-US"/>
              <a:t>Pencampuran kod makin kuat dalam digital sebab budaya chat mengutamakan ringkas, cepat dan santai. Jadi ini bukan semata-mata pilihan individu, tetapi ikut norma komuniti digital.</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Pengaruh Komunikasi Digital</a:t>
            </a:r>
          </a:p>
          <a:p>
            <a:pPr algn="l">
              <a:defRPr/>
            </a:pPr>
            <a:r>
              <a:rPr lang="en-US"/>
              <a:t/>
            </a:r>
          </a:p>
          <a:p>
            <a:pPr algn="l">
              <a:defRPr/>
            </a:pPr>
            <a:r>
              <a:rPr lang="en-US"/>
              <a:t>Ringkasnya: medium membentuk tabiat bahasa. Jadi PdP yang baik bukan sekadar menegur, tapi melatih pelajar sedar konteks dan pandai tukar laras.</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name="TextBox 2" id="2"/>
          <p:cNvSpPr txBox="true"/>
          <p:nvPr>
            <p:ph type="body"/>
          </p:nvPr>
        </p:nvSpPr>
        <p:spPr>
          <a:xfrm>
            <a:off x="0" y="0"/>
            <a:ext cx="25146000" cy="13716000"/>
          </a:xfrm>
          <a:prstGeom prst="rect">
            <a:avLst/>
          </a:prstGeom>
        </p:spPr>
        <p:txBody>
          <a:bodyPr anchor="t" rtlCol="false"/>
          <a:lstStyle/>
          <a:p>
            <a:pPr algn="l">
              <a:defRPr/>
            </a:pPr>
            <a:r>
              <a:rPr lang="en-US"/>
              <a:t>Teori Sosiolinguistik (3 Teori dalam 1 slaid)</a:t>
            </a:r>
          </a:p>
          <a:p>
            <a:pPr algn="l">
              <a:defRPr/>
            </a:pPr>
            <a:r>
              <a:rPr lang="en-US"/>
              <a:t/>
            </a:r>
          </a:p>
          <a:p>
            <a:pPr algn="l">
              <a:defRPr/>
            </a:pPr>
            <a:r>
              <a:rPr lang="en-US"/>
              <a:t>Sekarang kita masuk bahagian teori. Untuk faham kenapa pelajar mencampur kod, saya gunakan tiga teori utama.</a:t>
            </a:r>
          </a:p>
          <a:p>
            <a:pPr algn="l">
              <a:defRPr/>
            </a:pPr>
            <a:r>
              <a:rPr lang="en-US"/>
              <a:t/>
            </a:r>
          </a:p>
          <a:p>
            <a:pPr algn="l">
              <a:defRPr/>
            </a:pPr>
            <a:r>
              <a:rPr lang="en-US"/>
              <a:t>Pertama, Fishman (Domain): pilihan bahasa bergantung pada siapa yang terlibat, topik, dan situasi. Sebab itu pencampuran kod lebih kerap berlaku dalam domain santai seperti rakan sebaya dan ruang digital berbanding domain akademik.</a:t>
            </a:r>
          </a:p>
          <a:p>
            <a:pPr algn="l">
              <a:defRPr/>
            </a:pPr>
            <a:r>
              <a:rPr lang="en-US"/>
              <a:t/>
            </a:r>
          </a:p>
          <a:p>
            <a:pPr algn="l">
              <a:defRPr/>
            </a:pPr>
            <a:r>
              <a:rPr lang="en-US"/>
              <a:t>Kedua, Gumperz (Fungsi): pencampuran kod ada tujuan—contohnya untuk menegaskan pendirian, mencetus humor, melembutkan ayat, atau memudahkan penjelasan konsep.</a:t>
            </a:r>
          </a:p>
          <a:p>
            <a:pPr algn="l">
              <a:defRPr/>
            </a:pPr>
            <a:r>
              <a:rPr lang="en-US"/>
              <a:t/>
            </a:r>
          </a:p>
          <a:p>
            <a:pPr algn="l">
              <a:defRPr/>
            </a:pPr>
            <a:r>
              <a:rPr lang="en-US"/>
              <a:t>Ketiga, Giles – Communication Accommodation Theory (CAT): pelajar menyesuaikan bahasa ikut audiens. Dengan rakan, mereka cenderung ikut gaya kumpulan untuk diterima. Dalam akademik, mereka perlu dilatih beralih kepada gaya formal dan BMS.</a:t>
            </a:r>
          </a:p>
          <a:p>
            <a:pPr algn="l">
              <a:defRPr/>
            </a:pPr>
            <a:r>
              <a:rPr lang="en-US"/>
              <a:t/>
            </a:r>
          </a:p>
          <a:p>
            <a:pPr algn="l">
              <a:defRPr/>
            </a:pPr>
            <a:r>
              <a:rPr lang="en-US"/>
              <a:t>Kesimpulannya, pencampuran kod dipengaruhi oleh konteks/domain, fungsi komunikasi, dan motivasi sosial. Jadi PdP bukan sekadar larang, tetapi melatih pelajar sedar konteks dan menukar laras dengan betul.</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https://prezi.com/d_qk7nbma_yx/?referral_token=H2fybDlnB3FN&amp;utm_source=ppt_qr_code" TargetMode="External" Type="http://schemas.openxmlformats.org/officeDocument/2006/relationships/hyperlink"/><Relationship Id="rId4" Target="../media/image27.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notesSlides/notesSlide9.xml" Type="http://schemas.openxmlformats.org/officeDocument/2006/relationships/notesSlid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
        <p:nvSpPr>
          <p:cNvPr name="Freeform 3" id="3">
            <a:hlinkClick r:id="rId3" tooltip="https://prezi.com/d_qk7nbma_yx/?referral_token=H2fybDlnB3FN&amp;utm_source=ppt_qr_code"/>
          </p:cNvPr>
          <p:cNvSpPr>
            <a:spLocks noGrp="true" noRot="true" noChangeAspect="true" noMove="true" noResize="true" noEditPoints="true" noAdjustHandles="true" noChangeArrowheads="true" noChangeShapeType="true" noTextEdit="true"/>
          </p:cNvSpPr>
          <p:nvPr/>
        </p:nvSpPr>
        <p:spPr>
          <a:xfrm>
            <a:off x="914400" y="7137400"/>
            <a:ext cx="5168900" cy="1422400"/>
          </a:xfrm>
          <a:custGeom>
            <a:avLst/>
            <a:gdLst/>
            <a:ahLst/>
            <a:cxnLst/>
            <a:rect r="r" b="b" t="t" l="l"/>
            <a:pathLst>
              <a:path h="1422400" w="5168900">
                <a:moveTo>
                  <a:pt x="0" y="0"/>
                </a:moveTo>
                <a:lnTo>
                  <a:pt x="5168900" y="0"/>
                </a:lnTo>
                <a:lnTo>
                  <a:pt x="5168900" y="1422400"/>
                </a:lnTo>
                <a:lnTo>
                  <a:pt x="0" y="1422400"/>
                </a:lnTo>
                <a:close/>
              </a:path>
            </a:pathLst>
          </a:custGeom>
          <a:noFill/>
          <a:ln>
            <a:noFill/>
          </a:ln>
        </p:spPr>
      </p:sp>
      <p:pic>
        <p:nvPicPr>
          <p:cNvPr name="Picture 4" id="4"/>
          <p:cNvPicPr>
            <a:picLocks noChangeAspect="true" noGrp="true" noRot="true" noMove="true" noResize="true" noEditPoints="true" noAdjustHandles="true" noChangeArrowheads="true" noChangeShapeType="true" noCrop="true" noSelect="false"/>
          </p:cNvPicPr>
          <p:nvPr/>
        </p:nvPicPr>
        <p:blipFill>
          <a:blip r:embed="rId4"/>
          <a:stretch>
            <a:fillRect/>
          </a:stretch>
        </p:blipFill>
        <p:spPr>
          <a:xfrm>
            <a:off x="16471900" y="3860800"/>
            <a:ext cx="5994400" cy="5994400"/>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noGrp="true" noRot="true" noMove="true" noResize="true" noEditPoints="true" noAdjustHandles="true" noChangeArrowheads="true" noChangeShapeType="true" noCrop="true" noSelect="false"/>
          </p:cNvPicPr>
          <p:nvPr/>
        </p:nvPicPr>
        <p:blipFill>
          <a:blip r:embed="rId2"/>
          <a:stretch>
            <a:fillRect/>
          </a:stretch>
        </p:blipFill>
        <p:spPr>
          <a:xfrm>
            <a:off x="0" y="0"/>
            <a:ext cx="24384000" cy="13716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terms:modified xsi:type="dcterms:W3CDTF">2011-08-01T06:04:30Z</dcterms:modified>
  <cp:revision>1</cp:revision>
</cp:coreProperties>
</file>